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Montserrat"/>
      <p:regular r:id="rId17"/>
    </p:embeddedFon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3-1.png>
</file>

<file path=ppt/media/image-3-2.png>
</file>

<file path=ppt/media/image-5-1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hyperlink" Target="https://docs.gitlab.com/ee/ci/caching/" TargetMode="External"/><Relationship Id="rId2" Type="http://schemas.openxmlformats.org/officeDocument/2006/relationships/image" Target="../media/image-10-1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177302"/>
            <a:ext cx="7416403" cy="1227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Artifacts and Caching in GitLab CI/CD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63798" y="4728210"/>
            <a:ext cx="7416403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Optimize Your Pipelines with Reusability &amp; Speed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80718"/>
            <a:ext cx="4908471" cy="613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Q&amp;A / Lab Support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3798" y="2133957"/>
            <a:ext cx="500276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Need Help With Your CI Configuration?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2656523"/>
            <a:ext cx="7530822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Let's debug your .gitlab-ci.yml together!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863798" y="3174802"/>
            <a:ext cx="7530822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Optimizing cache configuration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863798" y="3574256"/>
            <a:ext cx="7530822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Setting up artifact dependencies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863798" y="3973711"/>
            <a:ext cx="7530822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Troubleshooting pipeline performance issues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863798" y="4373166"/>
            <a:ext cx="7530822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Implementing branch-specific caching strategies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863798" y="4891445"/>
            <a:ext cx="7530822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Documentation: </a:t>
            </a:r>
            <a:pPr algn="l" indent="0" marL="0">
              <a:lnSpc>
                <a:spcPts val="2550"/>
              </a:lnSpc>
              <a:buNone/>
            </a:pPr>
            <a:r>
              <a:rPr lang="en-US" sz="1700" u="sng" dirty="0">
                <a:solidFill>
                  <a:srgbClr val="2D2E34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1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gitlab.com/docs/ci/caching</a:t>
            </a:r>
            <a:endParaRPr lang="en-US" sz="17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9211" y="2160984"/>
            <a:ext cx="4844891" cy="484489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24721"/>
            <a:ext cx="4172188" cy="521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Agenda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863798" y="1513284"/>
            <a:ext cx="413028" cy="41302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945118" y="1563291"/>
            <a:ext cx="25026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460302" y="1576388"/>
            <a:ext cx="3487341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Are Artifacts and Caches?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460302" y="1947267"/>
            <a:ext cx="1230630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Understanding the fundamentals of temporary storage in CI/CD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863798" y="2589728"/>
            <a:ext cx="413028" cy="41302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8" name="Text 6"/>
          <p:cNvSpPr/>
          <p:nvPr/>
        </p:nvSpPr>
        <p:spPr>
          <a:xfrm>
            <a:off x="945118" y="2639735"/>
            <a:ext cx="25026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1460302" y="2652832"/>
            <a:ext cx="4324112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Differences Between Artifacts vs Cache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460302" y="3023711"/>
            <a:ext cx="1230630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Key distinctions in purpose, lifecycle, and accessibility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863798" y="3666173"/>
            <a:ext cx="413028" cy="41302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2" name="Text 10"/>
          <p:cNvSpPr/>
          <p:nvPr/>
        </p:nvSpPr>
        <p:spPr>
          <a:xfrm>
            <a:off x="945118" y="3716179"/>
            <a:ext cx="25026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1460302" y="3729276"/>
            <a:ext cx="3442216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Artifacts: Storing Build Outputs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460302" y="4100155"/>
            <a:ext cx="1230630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Implementation and use cases for build artifacts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863798" y="4742617"/>
            <a:ext cx="413028" cy="41302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6" name="Text 14"/>
          <p:cNvSpPr/>
          <p:nvPr/>
        </p:nvSpPr>
        <p:spPr>
          <a:xfrm>
            <a:off x="945118" y="4792623"/>
            <a:ext cx="25026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1460302" y="4805720"/>
            <a:ext cx="3259455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Cache: Speeding Up Pipelines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60302" y="5176599"/>
            <a:ext cx="1230630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Techniques for reducing build times with intelligent caching</a:t>
            </a:r>
            <a:endParaRPr lang="en-US" sz="1400" dirty="0"/>
          </a:p>
        </p:txBody>
      </p:sp>
      <p:sp>
        <p:nvSpPr>
          <p:cNvPr id="19" name="Shape 17"/>
          <p:cNvSpPr/>
          <p:nvPr/>
        </p:nvSpPr>
        <p:spPr>
          <a:xfrm>
            <a:off x="863798" y="5819061"/>
            <a:ext cx="413028" cy="41302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20" name="Text 18"/>
          <p:cNvSpPr/>
          <p:nvPr/>
        </p:nvSpPr>
        <p:spPr>
          <a:xfrm>
            <a:off x="945118" y="5869067"/>
            <a:ext cx="25026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5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1460302" y="5882164"/>
            <a:ext cx="3788093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Hands-On: Using Cache &amp; Artifacts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460302" y="6253043"/>
            <a:ext cx="1230630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Practical examples for implementing both strategies</a:t>
            </a:r>
            <a:endParaRPr lang="en-US" sz="1400" dirty="0"/>
          </a:p>
        </p:txBody>
      </p:sp>
      <p:sp>
        <p:nvSpPr>
          <p:cNvPr id="23" name="Shape 21"/>
          <p:cNvSpPr/>
          <p:nvPr/>
        </p:nvSpPr>
        <p:spPr>
          <a:xfrm>
            <a:off x="863798" y="6895505"/>
            <a:ext cx="413028" cy="41302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24" name="Text 22"/>
          <p:cNvSpPr/>
          <p:nvPr/>
        </p:nvSpPr>
        <p:spPr>
          <a:xfrm>
            <a:off x="945118" y="6945511"/>
            <a:ext cx="250269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6</a:t>
            </a:r>
            <a:endParaRPr lang="en-US" sz="1950" dirty="0"/>
          </a:p>
        </p:txBody>
      </p:sp>
      <p:sp>
        <p:nvSpPr>
          <p:cNvPr id="25" name="Text 23"/>
          <p:cNvSpPr/>
          <p:nvPr/>
        </p:nvSpPr>
        <p:spPr>
          <a:xfrm>
            <a:off x="1460302" y="6958608"/>
            <a:ext cx="2086094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Best Practices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460302" y="7329488"/>
            <a:ext cx="1230630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4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Optimization tips and recommended approaches</a:t>
            </a:r>
            <a:endParaRPr lang="en-US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27340"/>
            <a:ext cx="5161002" cy="3988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What Are Artifacts and Cache?</a:t>
            </a:r>
            <a:endParaRPr lang="en-US" sz="25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1394579"/>
            <a:ext cx="4762024" cy="476202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3798" y="6314480"/>
            <a:ext cx="1595199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Artifacts</a:t>
            </a:r>
            <a:endParaRPr lang="en-US" sz="1250" dirty="0"/>
          </a:p>
        </p:txBody>
      </p:sp>
      <p:sp>
        <p:nvSpPr>
          <p:cNvPr id="5" name="Text 2"/>
          <p:cNvSpPr/>
          <p:nvPr/>
        </p:nvSpPr>
        <p:spPr>
          <a:xfrm>
            <a:off x="863798" y="6654284"/>
            <a:ext cx="6280190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Transfer files between jobs/stages within a single pipeline run</a:t>
            </a:r>
            <a:endParaRPr lang="en-US" sz="1100" dirty="0"/>
          </a:p>
        </p:txBody>
      </p:sp>
      <p:sp>
        <p:nvSpPr>
          <p:cNvPr id="6" name="Text 3"/>
          <p:cNvSpPr/>
          <p:nvPr/>
        </p:nvSpPr>
        <p:spPr>
          <a:xfrm>
            <a:off x="863798" y="6991112"/>
            <a:ext cx="6280190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Allow you to pass compiled binaries, reports, or other build outputs forward in your pipeline</a:t>
            </a:r>
            <a:endParaRPr lang="en-US" sz="11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4032" y="1394579"/>
            <a:ext cx="5036344" cy="503634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94032" y="6588800"/>
            <a:ext cx="1595199" cy="1994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5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Cache</a:t>
            </a:r>
            <a:endParaRPr lang="en-US" sz="1250" dirty="0"/>
          </a:p>
        </p:txBody>
      </p:sp>
      <p:sp>
        <p:nvSpPr>
          <p:cNvPr id="9" name="Text 5"/>
          <p:cNvSpPr/>
          <p:nvPr/>
        </p:nvSpPr>
        <p:spPr>
          <a:xfrm>
            <a:off x="7494032" y="6928604"/>
            <a:ext cx="6280190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Reuse dependencies or tools across pipeline runs to speed up builds</a:t>
            </a:r>
            <a:endParaRPr lang="en-US" sz="1100" dirty="0"/>
          </a:p>
        </p:txBody>
      </p:sp>
      <p:sp>
        <p:nvSpPr>
          <p:cNvPr id="10" name="Text 6"/>
          <p:cNvSpPr/>
          <p:nvPr/>
        </p:nvSpPr>
        <p:spPr>
          <a:xfrm>
            <a:off x="7494032" y="7265432"/>
            <a:ext cx="6280190" cy="2105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650"/>
              </a:lnSpc>
              <a:buNone/>
            </a:pPr>
            <a:r>
              <a:rPr lang="en-US" sz="11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Store files like node_modules, vendor packages, or compiled assets to avoid expensive rebuilds</a:t>
            </a: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0463" y="584716"/>
            <a:ext cx="8086130" cy="604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Artifacts – Build Output Sharing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850463" y="1698903"/>
            <a:ext cx="6205418" cy="956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Artifacts allow you to pass build outputs between stages in your pipeline. They're automatically downloaded in subsequent jobs and can be accessed through the GitLab UI.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850463" y="2868335"/>
            <a:ext cx="2563416" cy="3019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Common Use Cases: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50463" y="3382804"/>
            <a:ext cx="6205418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Compiled binaries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850463" y="3776186"/>
            <a:ext cx="6205418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Test reports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850463" y="4169569"/>
            <a:ext cx="6205418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Generated documentation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850463" y="4562951"/>
            <a:ext cx="6205418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6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Deployment packages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582138" y="1746766"/>
            <a:ext cx="6205418" cy="5103376"/>
          </a:xfrm>
          <a:prstGeom prst="roundRect">
            <a:avLst>
              <a:gd name="adj" fmla="val 625"/>
            </a:avLst>
          </a:prstGeom>
          <a:solidFill>
            <a:srgbClr val="F2F2F2"/>
          </a:solidFill>
          <a:ln/>
        </p:spPr>
      </p:sp>
      <p:sp>
        <p:nvSpPr>
          <p:cNvPr id="10" name="Shape 8"/>
          <p:cNvSpPr/>
          <p:nvPr/>
        </p:nvSpPr>
        <p:spPr>
          <a:xfrm>
            <a:off x="7571542" y="1746766"/>
            <a:ext cx="6226612" cy="5103376"/>
          </a:xfrm>
          <a:prstGeom prst="roundRect">
            <a:avLst>
              <a:gd name="adj" fmla="val 625"/>
            </a:avLst>
          </a:prstGeom>
          <a:solidFill>
            <a:srgbClr val="F2F2F2"/>
          </a:solidFill>
          <a:ln/>
        </p:spPr>
      </p:sp>
      <p:sp>
        <p:nvSpPr>
          <p:cNvPr id="11" name="Text 9"/>
          <p:cNvSpPr/>
          <p:nvPr/>
        </p:nvSpPr>
        <p:spPr>
          <a:xfrm>
            <a:off x="7784068" y="1906191"/>
            <a:ext cx="5801558" cy="4784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50" dirty="0">
                <a:solidFill>
                  <a:srgbClr val="3D3838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build:  stage: build  script:    - make build  artifacts:    paths:      - build/    expire_in: 1 week    test:  stage: test  script:    - test -d build/  # Verify artifacts exist    - ./run_tests.sh        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850463" y="7328535"/>
            <a:ext cx="12929473" cy="318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6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Artifacts are retained for 30 days by default but can be customized with </a:t>
            </a:r>
            <a:pPr algn="l" indent="0" marL="0">
              <a:lnSpc>
                <a:spcPts val="2500"/>
              </a:lnSpc>
              <a:buNone/>
            </a:pPr>
            <a:r>
              <a:rPr lang="en-US" sz="16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expire_in</a:t>
            </a:r>
            <a:pPr algn="l" indent="0" marL="0">
              <a:lnSpc>
                <a:spcPts val="2500"/>
              </a:lnSpc>
              <a:buNone/>
            </a:pPr>
            <a:r>
              <a:rPr lang="en-US" sz="16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parameter.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012" y="459938"/>
            <a:ext cx="3962876" cy="3087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Cache – Accelerating Pipelines</a:t>
            </a:r>
            <a:endParaRPr lang="en-US" sz="1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012" y="1053941"/>
            <a:ext cx="6513552" cy="65135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9012" y="7689771"/>
            <a:ext cx="1235512" cy="154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Cache Benefits</a:t>
            </a:r>
            <a:endParaRPr lang="en-US" sz="950" dirty="0"/>
          </a:p>
        </p:txBody>
      </p:sp>
      <p:sp>
        <p:nvSpPr>
          <p:cNvPr id="5" name="Text 2"/>
          <p:cNvSpPr/>
          <p:nvPr/>
        </p:nvSpPr>
        <p:spPr>
          <a:xfrm>
            <a:off x="669012" y="7952899"/>
            <a:ext cx="6513552" cy="162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Reduce build times dramatically</a:t>
            </a:r>
            <a:endParaRPr lang="en-US" sz="850" dirty="0"/>
          </a:p>
        </p:txBody>
      </p:sp>
      <p:sp>
        <p:nvSpPr>
          <p:cNvPr id="6" name="Text 3"/>
          <p:cNvSpPr/>
          <p:nvPr/>
        </p:nvSpPr>
        <p:spPr>
          <a:xfrm>
            <a:off x="669012" y="8153876"/>
            <a:ext cx="6513552" cy="162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Minimize network downloads</a:t>
            </a:r>
            <a:endParaRPr lang="en-US" sz="850" dirty="0"/>
          </a:p>
        </p:txBody>
      </p:sp>
      <p:sp>
        <p:nvSpPr>
          <p:cNvPr id="7" name="Text 4"/>
          <p:cNvSpPr/>
          <p:nvPr/>
        </p:nvSpPr>
        <p:spPr>
          <a:xfrm>
            <a:off x="669012" y="8354854"/>
            <a:ext cx="6513552" cy="162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Lower compute resource usage</a:t>
            </a:r>
            <a:endParaRPr lang="en-US" sz="850" dirty="0"/>
          </a:p>
        </p:txBody>
      </p:sp>
      <p:sp>
        <p:nvSpPr>
          <p:cNvPr id="8" name="Text 5"/>
          <p:cNvSpPr/>
          <p:nvPr/>
        </p:nvSpPr>
        <p:spPr>
          <a:xfrm>
            <a:off x="669012" y="8555831"/>
            <a:ext cx="6513552" cy="162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250"/>
              </a:lnSpc>
              <a:buSzPct val="100000"/>
              <a:buChar char="•"/>
            </a:pPr>
            <a:r>
              <a:rPr lang="en-US" sz="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Improve developer experience</a:t>
            </a:r>
            <a:endParaRPr lang="en-US" sz="850" dirty="0"/>
          </a:p>
        </p:txBody>
      </p:sp>
      <p:sp>
        <p:nvSpPr>
          <p:cNvPr id="9" name="Shape 6"/>
          <p:cNvSpPr/>
          <p:nvPr/>
        </p:nvSpPr>
        <p:spPr>
          <a:xfrm>
            <a:off x="7455456" y="1053941"/>
            <a:ext cx="6513552" cy="1466850"/>
          </a:xfrm>
          <a:prstGeom prst="roundRect">
            <a:avLst>
              <a:gd name="adj" fmla="val 1112"/>
            </a:avLst>
          </a:prstGeom>
          <a:solidFill>
            <a:srgbClr val="F2F2F2"/>
          </a:solidFill>
          <a:ln/>
        </p:spPr>
      </p:sp>
      <p:sp>
        <p:nvSpPr>
          <p:cNvPr id="10" name="Shape 7"/>
          <p:cNvSpPr/>
          <p:nvPr/>
        </p:nvSpPr>
        <p:spPr>
          <a:xfrm>
            <a:off x="7450098" y="1053941"/>
            <a:ext cx="6524268" cy="1466850"/>
          </a:xfrm>
          <a:prstGeom prst="roundRect">
            <a:avLst>
              <a:gd name="adj" fmla="val 1112"/>
            </a:avLst>
          </a:prstGeom>
          <a:solidFill>
            <a:srgbClr val="F2F2F2"/>
          </a:solidFill>
          <a:ln/>
        </p:spPr>
      </p:sp>
      <p:sp>
        <p:nvSpPr>
          <p:cNvPr id="11" name="Text 8"/>
          <p:cNvSpPr/>
          <p:nvPr/>
        </p:nvSpPr>
        <p:spPr>
          <a:xfrm>
            <a:off x="7558802" y="1135380"/>
            <a:ext cx="6306860" cy="1303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850" dirty="0">
                <a:solidFill>
                  <a:srgbClr val="3D3838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cache:  key: ${CI_COMMIT_REF_SLUG}  paths:    - node_modules/    - .yarn    - vendor/  policy: pull-push        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7455456" y="2643068"/>
            <a:ext cx="6513552" cy="162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Cache keys can be defined per-branch, per-job, or based on content hashes to ensure cache validity.</a:t>
            </a:r>
            <a:endParaRPr lang="en-US" sz="850" dirty="0"/>
          </a:p>
        </p:txBody>
      </p:sp>
      <p:sp>
        <p:nvSpPr>
          <p:cNvPr id="13" name="Text 10"/>
          <p:cNvSpPr/>
          <p:nvPr/>
        </p:nvSpPr>
        <p:spPr>
          <a:xfrm>
            <a:off x="7455456" y="2903815"/>
            <a:ext cx="6513552" cy="162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50"/>
              </a:lnSpc>
              <a:buNone/>
            </a:pPr>
            <a:r>
              <a:rPr lang="en-US" sz="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Policies control when cache is updated: </a:t>
            </a:r>
            <a:pPr algn="l" indent="0" marL="0">
              <a:lnSpc>
                <a:spcPts val="1250"/>
              </a:lnSpc>
              <a:buNone/>
            </a:pPr>
            <a:r>
              <a:rPr lang="en-US" sz="8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pull-push</a:t>
            </a:r>
            <a:pPr algn="l" indent="0" marL="0">
              <a:lnSpc>
                <a:spcPts val="1250"/>
              </a:lnSpc>
              <a:buNone/>
            </a:pPr>
            <a:r>
              <a:rPr lang="en-US" sz="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(default), </a:t>
            </a:r>
            <a:pPr algn="l" indent="0" marL="0">
              <a:lnSpc>
                <a:spcPts val="1250"/>
              </a:lnSpc>
              <a:buNone/>
            </a:pPr>
            <a:r>
              <a:rPr lang="en-US" sz="8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pull</a:t>
            </a:r>
            <a:pPr algn="l" indent="0" marL="0">
              <a:lnSpc>
                <a:spcPts val="1250"/>
              </a:lnSpc>
              <a:buNone/>
            </a:pPr>
            <a:r>
              <a:rPr lang="en-US" sz="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or </a:t>
            </a:r>
            <a:pPr algn="l" indent="0" marL="0">
              <a:lnSpc>
                <a:spcPts val="1250"/>
              </a:lnSpc>
              <a:buNone/>
            </a:pPr>
            <a:r>
              <a:rPr lang="en-US" sz="85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push</a:t>
            </a:r>
            <a:pPr algn="l" indent="0" marL="0">
              <a:lnSpc>
                <a:spcPts val="1250"/>
              </a:lnSpc>
              <a:buNone/>
            </a:pPr>
            <a:r>
              <a:rPr lang="en-US" sz="8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291828"/>
            <a:ext cx="9214366" cy="613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Artifacts vs Cache – Key Differences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863798" y="2337197"/>
            <a:ext cx="6343412" cy="2354342"/>
          </a:xfrm>
          <a:prstGeom prst="roundRect">
            <a:avLst>
              <a:gd name="adj" fmla="val 6214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3318" y="2337197"/>
            <a:ext cx="121920" cy="2354342"/>
          </a:xfrm>
          <a:prstGeom prst="roundRect">
            <a:avLst>
              <a:gd name="adj" fmla="val 26572"/>
            </a:avLst>
          </a:prstGeom>
          <a:solidFill>
            <a:srgbClr val="2D2E34"/>
          </a:solidFill>
          <a:ln/>
        </p:spPr>
      </p:sp>
      <p:sp>
        <p:nvSpPr>
          <p:cNvPr id="5" name="Text 3"/>
          <p:cNvSpPr/>
          <p:nvPr/>
        </p:nvSpPr>
        <p:spPr>
          <a:xfrm>
            <a:off x="1201579" y="2583537"/>
            <a:ext cx="2720340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Retention &amp; Lifecycle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201579" y="3019782"/>
            <a:ext cx="5759291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Artifacts: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Retained for 30 days (configurable) after pipeline completion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201579" y="3797260"/>
            <a:ext cx="5759291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Cache: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Retained indefinitely per runner until manually cleared or keys change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423071" y="2337197"/>
            <a:ext cx="6343531" cy="2354342"/>
          </a:xfrm>
          <a:prstGeom prst="roundRect">
            <a:avLst>
              <a:gd name="adj" fmla="val 6214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2591" y="2337197"/>
            <a:ext cx="121920" cy="2354342"/>
          </a:xfrm>
          <a:prstGeom prst="roundRect">
            <a:avLst>
              <a:gd name="adj" fmla="val 26572"/>
            </a:avLst>
          </a:prstGeom>
          <a:solidFill>
            <a:srgbClr val="2D2E34"/>
          </a:solidFill>
          <a:ln/>
        </p:spPr>
      </p:sp>
      <p:sp>
        <p:nvSpPr>
          <p:cNvPr id="10" name="Text 8"/>
          <p:cNvSpPr/>
          <p:nvPr/>
        </p:nvSpPr>
        <p:spPr>
          <a:xfrm>
            <a:off x="7760851" y="2583537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Accessibility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7760851" y="3019782"/>
            <a:ext cx="5759410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Artifacts: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Downloadable from GitLab UI, accessible across stages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7760851" y="3797260"/>
            <a:ext cx="5759410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Cache: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Not downloadable, only accessible by pipeline jobs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863798" y="4907399"/>
            <a:ext cx="6343412" cy="2030373"/>
          </a:xfrm>
          <a:prstGeom prst="roundRect">
            <a:avLst>
              <a:gd name="adj" fmla="val 720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833318" y="4907399"/>
            <a:ext cx="121920" cy="2030373"/>
          </a:xfrm>
          <a:prstGeom prst="roundRect">
            <a:avLst>
              <a:gd name="adj" fmla="val 26572"/>
            </a:avLst>
          </a:prstGeom>
          <a:solidFill>
            <a:srgbClr val="2D2E34"/>
          </a:solidFill>
          <a:ln/>
        </p:spPr>
      </p:sp>
      <p:sp>
        <p:nvSpPr>
          <p:cNvPr id="15" name="Text 13"/>
          <p:cNvSpPr/>
          <p:nvPr/>
        </p:nvSpPr>
        <p:spPr>
          <a:xfrm>
            <a:off x="1201579" y="5153739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Purpose</a:t>
            </a:r>
            <a:endParaRPr lang="en-US" sz="1900" dirty="0"/>
          </a:p>
        </p:txBody>
      </p:sp>
      <p:sp>
        <p:nvSpPr>
          <p:cNvPr id="16" name="Text 14"/>
          <p:cNvSpPr/>
          <p:nvPr/>
        </p:nvSpPr>
        <p:spPr>
          <a:xfrm>
            <a:off x="1201579" y="5589984"/>
            <a:ext cx="5759291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Artifacts: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Store build outputs, reports, deployable packages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1201579" y="6043493"/>
            <a:ext cx="5759291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Cache: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Speed up builds by preserving dependencies, libraries, compiled assets</a:t>
            </a:r>
            <a:endParaRPr lang="en-US" sz="1700" dirty="0"/>
          </a:p>
        </p:txBody>
      </p:sp>
      <p:sp>
        <p:nvSpPr>
          <p:cNvPr id="18" name="Shape 16"/>
          <p:cNvSpPr/>
          <p:nvPr/>
        </p:nvSpPr>
        <p:spPr>
          <a:xfrm>
            <a:off x="7423071" y="4907399"/>
            <a:ext cx="6343531" cy="2030373"/>
          </a:xfrm>
          <a:prstGeom prst="roundRect">
            <a:avLst>
              <a:gd name="adj" fmla="val 7206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7392591" y="4907399"/>
            <a:ext cx="121920" cy="2030373"/>
          </a:xfrm>
          <a:prstGeom prst="roundRect">
            <a:avLst>
              <a:gd name="adj" fmla="val 26572"/>
            </a:avLst>
          </a:prstGeom>
          <a:solidFill>
            <a:srgbClr val="2D2E34"/>
          </a:solidFill>
          <a:ln/>
        </p:spPr>
      </p:sp>
      <p:sp>
        <p:nvSpPr>
          <p:cNvPr id="20" name="Text 18"/>
          <p:cNvSpPr/>
          <p:nvPr/>
        </p:nvSpPr>
        <p:spPr>
          <a:xfrm>
            <a:off x="7760851" y="5153739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Scope</a:t>
            </a:r>
            <a:endParaRPr lang="en-US" sz="1900" dirty="0"/>
          </a:p>
        </p:txBody>
      </p:sp>
      <p:sp>
        <p:nvSpPr>
          <p:cNvPr id="21" name="Text 19"/>
          <p:cNvSpPr/>
          <p:nvPr/>
        </p:nvSpPr>
        <p:spPr>
          <a:xfrm>
            <a:off x="7760851" y="5589984"/>
            <a:ext cx="5759410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Artifacts: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Available within a single pipeline run</a:t>
            </a:r>
            <a:endParaRPr lang="en-US" sz="1700" dirty="0"/>
          </a:p>
        </p:txBody>
      </p:sp>
      <p:sp>
        <p:nvSpPr>
          <p:cNvPr id="22" name="Text 20"/>
          <p:cNvSpPr/>
          <p:nvPr/>
        </p:nvSpPr>
        <p:spPr>
          <a:xfrm>
            <a:off x="7760851" y="6043493"/>
            <a:ext cx="5759410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Cache: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Available across multiple pipeline runs on the same runner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2599" y="546140"/>
            <a:ext cx="5159812" cy="3658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Hands-On: Caching NPM Modules</a:t>
            </a:r>
            <a:endParaRPr lang="en-US" sz="2300" dirty="0"/>
          </a:p>
        </p:txBody>
      </p:sp>
      <p:sp>
        <p:nvSpPr>
          <p:cNvPr id="3" name="Shape 1"/>
          <p:cNvSpPr/>
          <p:nvPr/>
        </p:nvSpPr>
        <p:spPr>
          <a:xfrm>
            <a:off x="792599" y="1250037"/>
            <a:ext cx="6365558" cy="4830842"/>
          </a:xfrm>
          <a:prstGeom prst="roundRect">
            <a:avLst>
              <a:gd name="adj" fmla="val 400"/>
            </a:avLst>
          </a:prstGeom>
          <a:solidFill>
            <a:srgbClr val="F2F2F2"/>
          </a:solidFill>
          <a:ln/>
        </p:spPr>
      </p:sp>
      <p:sp>
        <p:nvSpPr>
          <p:cNvPr id="4" name="Shape 2"/>
          <p:cNvSpPr/>
          <p:nvPr/>
        </p:nvSpPr>
        <p:spPr>
          <a:xfrm>
            <a:off x="786170" y="1250037"/>
            <a:ext cx="6378416" cy="4830842"/>
          </a:xfrm>
          <a:prstGeom prst="roundRect">
            <a:avLst>
              <a:gd name="adj" fmla="val 400"/>
            </a:avLst>
          </a:prstGeom>
          <a:solidFill>
            <a:srgbClr val="F2F2F2"/>
          </a:solidFill>
          <a:ln/>
        </p:spPr>
      </p:sp>
      <p:sp>
        <p:nvSpPr>
          <p:cNvPr id="5" name="Text 3"/>
          <p:cNvSpPr/>
          <p:nvPr/>
        </p:nvSpPr>
        <p:spPr>
          <a:xfrm>
            <a:off x="914876" y="1346597"/>
            <a:ext cx="6121003" cy="4637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000" dirty="0">
                <a:solidFill>
                  <a:srgbClr val="3D3838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stages:  - install  - buildinstall-deps:  stage: install  script:    - npm install  cache:    key: $CI_COMMIT_REF_SLUG-node    paths:      - node_modules/    policy: pull-pushbuild-app:  stage: build  script:    - npm run build  cache:    key: $CI_COMMIT_REF_SLUG-node    paths:      - node_modules/    policy: pull        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7479863" y="1233845"/>
            <a:ext cx="2136338" cy="182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Implementation Points:</a:t>
            </a:r>
            <a:endParaRPr lang="en-US" sz="1150" dirty="0"/>
          </a:p>
        </p:txBody>
      </p:sp>
      <p:sp>
        <p:nvSpPr>
          <p:cNvPr id="7" name="Text 5"/>
          <p:cNvSpPr/>
          <p:nvPr/>
        </p:nvSpPr>
        <p:spPr>
          <a:xfrm>
            <a:off x="7479863" y="1545431"/>
            <a:ext cx="6365558" cy="193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0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Using branch-specific cache keys prevents conflicts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7479863" y="1783675"/>
            <a:ext cx="6365558" cy="193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0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First job uses </a:t>
            </a:r>
            <a:pPr algn="l" indent="0" marL="0">
              <a:lnSpc>
                <a:spcPts val="1500"/>
              </a:lnSpc>
              <a:buNone/>
            </a:pPr>
            <a:r>
              <a:rPr lang="en-US" sz="10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pull-push</a:t>
            </a:r>
            <a:pPr algn="l" indent="0" marL="0">
              <a:lnSpc>
                <a:spcPts val="1500"/>
              </a:lnSpc>
              <a:buNone/>
            </a:pPr>
            <a:r>
              <a:rPr lang="en-US" sz="10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to update cache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7479863" y="2021919"/>
            <a:ext cx="6365558" cy="193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0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Subsequent jobs use </a:t>
            </a:r>
            <a:pPr algn="l" indent="0" marL="0">
              <a:lnSpc>
                <a:spcPts val="1500"/>
              </a:lnSpc>
              <a:buNone/>
            </a:pPr>
            <a:r>
              <a:rPr lang="en-US" sz="1000" b="1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pull</a:t>
            </a:r>
            <a:pPr algn="l" indent="0" marL="0">
              <a:lnSpc>
                <a:spcPts val="1500"/>
              </a:lnSpc>
              <a:buNone/>
            </a:pPr>
            <a:r>
              <a:rPr lang="en-US" sz="10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to save upload time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7479863" y="2260163"/>
            <a:ext cx="6365558" cy="193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500"/>
              </a:lnSpc>
              <a:buSzPct val="100000"/>
              <a:buChar char="•"/>
            </a:pPr>
            <a:r>
              <a:rPr lang="en-US" sz="10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Cache is specific to each runner</a:t>
            </a:r>
            <a:endParaRPr lang="en-US" sz="1000" dirty="0"/>
          </a:p>
        </p:txBody>
      </p:sp>
      <p:sp>
        <p:nvSpPr>
          <p:cNvPr id="11" name="Text 9"/>
          <p:cNvSpPr/>
          <p:nvPr/>
        </p:nvSpPr>
        <p:spPr>
          <a:xfrm>
            <a:off x="7479863" y="2569250"/>
            <a:ext cx="6365558" cy="193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0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 approach can reduce build times from minutes to seconds in dependency-heavy projects.</a:t>
            </a:r>
            <a:endParaRPr lang="en-US" sz="1000" dirty="0"/>
          </a:p>
        </p:txBody>
      </p:sp>
      <p:pic>
        <p:nvPicPr>
          <p:cNvPr id="1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79863" y="2907387"/>
            <a:ext cx="4631055" cy="46310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695682"/>
            <a:ext cx="6959203" cy="490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Hands-On: Passing Build Artifacts</a:t>
            </a:r>
            <a:endParaRPr lang="en-US" sz="3050" dirty="0"/>
          </a:p>
        </p:txBody>
      </p:sp>
      <p:sp>
        <p:nvSpPr>
          <p:cNvPr id="3" name="Shape 1"/>
          <p:cNvSpPr/>
          <p:nvPr/>
        </p:nvSpPr>
        <p:spPr>
          <a:xfrm>
            <a:off x="863798" y="1639848"/>
            <a:ext cx="6240661" cy="5699760"/>
          </a:xfrm>
          <a:prstGeom prst="roundRect">
            <a:avLst>
              <a:gd name="adj" fmla="val 455"/>
            </a:avLst>
          </a:prstGeom>
          <a:solidFill>
            <a:srgbClr val="F2F2F2"/>
          </a:solidFill>
          <a:ln/>
        </p:spPr>
      </p:sp>
      <p:sp>
        <p:nvSpPr>
          <p:cNvPr id="4" name="Shape 2"/>
          <p:cNvSpPr/>
          <p:nvPr/>
        </p:nvSpPr>
        <p:spPr>
          <a:xfrm>
            <a:off x="855226" y="1639848"/>
            <a:ext cx="6257806" cy="5699760"/>
          </a:xfrm>
          <a:prstGeom prst="roundRect">
            <a:avLst>
              <a:gd name="adj" fmla="val 455"/>
            </a:avLst>
          </a:prstGeom>
          <a:solidFill>
            <a:srgbClr val="F2F2F2"/>
          </a:solidFill>
          <a:ln/>
        </p:spPr>
      </p:sp>
      <p:sp>
        <p:nvSpPr>
          <p:cNvPr id="5" name="Text 3"/>
          <p:cNvSpPr/>
          <p:nvPr/>
        </p:nvSpPr>
        <p:spPr>
          <a:xfrm>
            <a:off x="1027986" y="1769388"/>
            <a:ext cx="5912287" cy="5440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50" dirty="0">
                <a:solidFill>
                  <a:srgbClr val="3D3838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build:  stage: build  script:    - npm run build  artifacts:    paths:      - dist/    expire_in: 1 weektest:  stage: test  script:    - npm test    - ls dist/  # Verify artifacts    deploy:  stage: deploy  script:    - cp -r dist/* /var/www/html/  environment: production        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7533561" y="1618298"/>
            <a:ext cx="2267545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Implementation Flow:</a:t>
            </a:r>
            <a:endParaRPr lang="en-US" sz="15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33561" y="2057995"/>
            <a:ext cx="863798" cy="103667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570119" y="2230755"/>
            <a:ext cx="1963341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Build Stage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8570119" y="2648903"/>
            <a:ext cx="5204103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Creates build artifacts in dist/ directory</a:t>
            </a:r>
            <a:endParaRPr lang="en-US" sz="1350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561" y="3094673"/>
            <a:ext cx="863798" cy="103667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8570119" y="3267432"/>
            <a:ext cx="1963341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Test Stage</a:t>
            </a:r>
            <a:endParaRPr lang="en-US" sz="1500" dirty="0"/>
          </a:p>
        </p:txBody>
      </p:sp>
      <p:sp>
        <p:nvSpPr>
          <p:cNvPr id="12" name="Text 8"/>
          <p:cNvSpPr/>
          <p:nvPr/>
        </p:nvSpPr>
        <p:spPr>
          <a:xfrm>
            <a:off x="8570119" y="3685580"/>
            <a:ext cx="5204103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Accesses artifacts automatically</a:t>
            </a:r>
            <a:endParaRPr lang="en-US" sz="13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561" y="4131350"/>
            <a:ext cx="863798" cy="1036677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570119" y="4304109"/>
            <a:ext cx="1963341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Deploy Stage</a:t>
            </a:r>
            <a:endParaRPr lang="en-US" sz="1500" dirty="0"/>
          </a:p>
        </p:txBody>
      </p:sp>
      <p:sp>
        <p:nvSpPr>
          <p:cNvPr id="15" name="Text 10"/>
          <p:cNvSpPr/>
          <p:nvPr/>
        </p:nvSpPr>
        <p:spPr>
          <a:xfrm>
            <a:off x="8570119" y="4722257"/>
            <a:ext cx="5204103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5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Deploys verified artifacts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832247"/>
            <a:ext cx="4663083" cy="5829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Best Practices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863798" y="2133124"/>
            <a:ext cx="6348770" cy="2529483"/>
          </a:xfrm>
          <a:prstGeom prst="roundRect">
            <a:avLst>
              <a:gd name="adj" fmla="val 4338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863798" y="2110264"/>
            <a:ext cx="6348770" cy="91440"/>
          </a:xfrm>
          <a:prstGeom prst="roundRect">
            <a:avLst>
              <a:gd name="adj" fmla="val 33658"/>
            </a:avLst>
          </a:prstGeom>
          <a:solidFill>
            <a:srgbClr val="2D2E34"/>
          </a:solidFill>
          <a:ln/>
        </p:spPr>
      </p:sp>
      <p:sp>
        <p:nvSpPr>
          <p:cNvPr id="5" name="Shape 3"/>
          <p:cNvSpPr/>
          <p:nvPr/>
        </p:nvSpPr>
        <p:spPr>
          <a:xfrm>
            <a:off x="3730407" y="1825466"/>
            <a:ext cx="615434" cy="615434"/>
          </a:xfrm>
          <a:prstGeom prst="roundRect">
            <a:avLst>
              <a:gd name="adj" fmla="val 148578"/>
            </a:avLst>
          </a:prstGeom>
          <a:solidFill>
            <a:srgbClr val="2D2E34"/>
          </a:solidFill>
          <a:ln/>
        </p:spPr>
      </p:sp>
      <p:sp>
        <p:nvSpPr>
          <p:cNvPr id="6" name="Text 4"/>
          <p:cNvSpPr/>
          <p:nvPr/>
        </p:nvSpPr>
        <p:spPr>
          <a:xfrm>
            <a:off x="3915073" y="1979295"/>
            <a:ext cx="24610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1091803" y="2646045"/>
            <a:ext cx="3951565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Use Appropriate Tool for the Job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1091803" y="3060383"/>
            <a:ext cx="589276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artifacts for sharing files between stages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091803" y="3439835"/>
            <a:ext cx="589276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cache for dependency folders like node_modules/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1803" y="3819287"/>
            <a:ext cx="589276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Never use cache for sensitive data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7417713" y="2133124"/>
            <a:ext cx="6348889" cy="2529483"/>
          </a:xfrm>
          <a:prstGeom prst="roundRect">
            <a:avLst>
              <a:gd name="adj" fmla="val 4338"/>
            </a:avLst>
          </a:prstGeom>
          <a:solidFill>
            <a:srgbClr val="FFFFFF"/>
          </a:solidFill>
          <a:ln/>
        </p:spPr>
      </p:sp>
      <p:sp>
        <p:nvSpPr>
          <p:cNvPr id="12" name="Shape 10"/>
          <p:cNvSpPr/>
          <p:nvPr/>
        </p:nvSpPr>
        <p:spPr>
          <a:xfrm>
            <a:off x="7417713" y="2110264"/>
            <a:ext cx="6348889" cy="91440"/>
          </a:xfrm>
          <a:prstGeom prst="roundRect">
            <a:avLst>
              <a:gd name="adj" fmla="val 33658"/>
            </a:avLst>
          </a:prstGeom>
          <a:solidFill>
            <a:srgbClr val="2D2E34"/>
          </a:solidFill>
          <a:ln/>
        </p:spPr>
      </p:sp>
      <p:sp>
        <p:nvSpPr>
          <p:cNvPr id="13" name="Shape 11"/>
          <p:cNvSpPr/>
          <p:nvPr/>
        </p:nvSpPr>
        <p:spPr>
          <a:xfrm>
            <a:off x="10284440" y="1825466"/>
            <a:ext cx="615434" cy="615434"/>
          </a:xfrm>
          <a:prstGeom prst="roundRect">
            <a:avLst>
              <a:gd name="adj" fmla="val 148578"/>
            </a:avLst>
          </a:prstGeom>
          <a:solidFill>
            <a:srgbClr val="2D2E34"/>
          </a:solidFill>
          <a:ln/>
        </p:spPr>
      </p:sp>
      <p:sp>
        <p:nvSpPr>
          <p:cNvPr id="14" name="Text 12"/>
          <p:cNvSpPr/>
          <p:nvPr/>
        </p:nvSpPr>
        <p:spPr>
          <a:xfrm>
            <a:off x="10469106" y="1979295"/>
            <a:ext cx="24610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645718" y="2646045"/>
            <a:ext cx="3639860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Optimize Cache Effectiveness</a:t>
            </a:r>
            <a:endParaRPr lang="en-US" sz="1800" dirty="0"/>
          </a:p>
        </p:txBody>
      </p:sp>
      <p:sp>
        <p:nvSpPr>
          <p:cNvPr id="16" name="Text 14"/>
          <p:cNvSpPr/>
          <p:nvPr/>
        </p:nvSpPr>
        <p:spPr>
          <a:xfrm>
            <a:off x="7645718" y="3060383"/>
            <a:ext cx="5892879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specific cache keys based on lockfiles (e.g., package-lock.json)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645718" y="3747492"/>
            <a:ext cx="5892879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Clear cache manually when dependencies change significantly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645718" y="4126944"/>
            <a:ext cx="5892879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Consider multiple, smaller caches instead of one large cache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63798" y="5175409"/>
            <a:ext cx="6348770" cy="2221825"/>
          </a:xfrm>
          <a:prstGeom prst="roundRect">
            <a:avLst>
              <a:gd name="adj" fmla="val 4939"/>
            </a:avLst>
          </a:prstGeom>
          <a:solidFill>
            <a:srgbClr val="FFFFFF"/>
          </a:solidFill>
          <a:ln/>
        </p:spPr>
      </p:sp>
      <p:sp>
        <p:nvSpPr>
          <p:cNvPr id="20" name="Shape 18"/>
          <p:cNvSpPr/>
          <p:nvPr/>
        </p:nvSpPr>
        <p:spPr>
          <a:xfrm>
            <a:off x="863798" y="5152549"/>
            <a:ext cx="6348770" cy="91440"/>
          </a:xfrm>
          <a:prstGeom prst="roundRect">
            <a:avLst>
              <a:gd name="adj" fmla="val 33658"/>
            </a:avLst>
          </a:prstGeom>
          <a:solidFill>
            <a:srgbClr val="2D2E34"/>
          </a:solidFill>
          <a:ln/>
        </p:spPr>
      </p:sp>
      <p:sp>
        <p:nvSpPr>
          <p:cNvPr id="21" name="Shape 19"/>
          <p:cNvSpPr/>
          <p:nvPr/>
        </p:nvSpPr>
        <p:spPr>
          <a:xfrm>
            <a:off x="3730407" y="4867751"/>
            <a:ext cx="615434" cy="615434"/>
          </a:xfrm>
          <a:prstGeom prst="roundRect">
            <a:avLst>
              <a:gd name="adj" fmla="val 148578"/>
            </a:avLst>
          </a:prstGeom>
          <a:solidFill>
            <a:srgbClr val="2D2E34"/>
          </a:solidFill>
          <a:ln/>
        </p:spPr>
      </p:sp>
      <p:sp>
        <p:nvSpPr>
          <p:cNvPr id="22" name="Text 20"/>
          <p:cNvSpPr/>
          <p:nvPr/>
        </p:nvSpPr>
        <p:spPr>
          <a:xfrm>
            <a:off x="3915073" y="5021580"/>
            <a:ext cx="24610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1091803" y="5688330"/>
            <a:ext cx="3294340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Manage Storage Efficiently</a:t>
            </a:r>
            <a:endParaRPr lang="en-US" sz="1800" dirty="0"/>
          </a:p>
        </p:txBody>
      </p:sp>
      <p:sp>
        <p:nvSpPr>
          <p:cNvPr id="24" name="Text 22"/>
          <p:cNvSpPr/>
          <p:nvPr/>
        </p:nvSpPr>
        <p:spPr>
          <a:xfrm>
            <a:off x="1091803" y="6102668"/>
            <a:ext cx="589276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Set appropriate expiration for artifacts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91803" y="6482120"/>
            <a:ext cx="589276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Avoid caching large build outputs—use artifacts instead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091803" y="6861572"/>
            <a:ext cx="5892760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 .gitignore patterns to exclude unwanted files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417713" y="5175409"/>
            <a:ext cx="6348889" cy="2221825"/>
          </a:xfrm>
          <a:prstGeom prst="roundRect">
            <a:avLst>
              <a:gd name="adj" fmla="val 4939"/>
            </a:avLst>
          </a:prstGeom>
          <a:solidFill>
            <a:srgbClr val="FFFFFF"/>
          </a:solidFill>
          <a:ln/>
        </p:spPr>
      </p:sp>
      <p:sp>
        <p:nvSpPr>
          <p:cNvPr id="28" name="Shape 26"/>
          <p:cNvSpPr/>
          <p:nvPr/>
        </p:nvSpPr>
        <p:spPr>
          <a:xfrm>
            <a:off x="7417713" y="5152549"/>
            <a:ext cx="6348889" cy="91440"/>
          </a:xfrm>
          <a:prstGeom prst="roundRect">
            <a:avLst>
              <a:gd name="adj" fmla="val 33658"/>
            </a:avLst>
          </a:prstGeom>
          <a:solidFill>
            <a:srgbClr val="2D2E34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84440" y="4867751"/>
            <a:ext cx="615434" cy="615434"/>
          </a:xfrm>
          <a:prstGeom prst="roundRect">
            <a:avLst>
              <a:gd name="adj" fmla="val 148578"/>
            </a:avLst>
          </a:prstGeom>
          <a:solidFill>
            <a:srgbClr val="2D2E34"/>
          </a:solidFill>
          <a:ln/>
        </p:spPr>
      </p:sp>
      <p:sp>
        <p:nvSpPr>
          <p:cNvPr id="30" name="Text 28"/>
          <p:cNvSpPr/>
          <p:nvPr/>
        </p:nvSpPr>
        <p:spPr>
          <a:xfrm>
            <a:off x="10469106" y="5021580"/>
            <a:ext cx="246102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1900" dirty="0"/>
          </a:p>
        </p:txBody>
      </p:sp>
      <p:sp>
        <p:nvSpPr>
          <p:cNvPr id="31" name="Text 29"/>
          <p:cNvSpPr/>
          <p:nvPr/>
        </p:nvSpPr>
        <p:spPr>
          <a:xfrm>
            <a:off x="7645718" y="5688330"/>
            <a:ext cx="2611993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Monitor Performance</a:t>
            </a:r>
            <a:endParaRPr lang="en-US" sz="1800" dirty="0"/>
          </a:p>
        </p:txBody>
      </p:sp>
      <p:sp>
        <p:nvSpPr>
          <p:cNvPr id="32" name="Text 30"/>
          <p:cNvSpPr/>
          <p:nvPr/>
        </p:nvSpPr>
        <p:spPr>
          <a:xfrm>
            <a:off x="7645718" y="6102668"/>
            <a:ext cx="5892879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Track pipeline execution times before and after caching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645718" y="6482120"/>
            <a:ext cx="5892879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Watch for diminishing returns with very large caches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645718" y="6861572"/>
            <a:ext cx="5892879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Consider using GitLab CI/CD metrics to optimize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2025-07-24T12:54:28Z</dcterms:created>
  <dcterms:modified xsi:type="dcterms:W3CDTF">2025-07-24T12:54:28Z</dcterms:modified>
</cp:coreProperties>
</file>